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48" d="100"/>
          <a:sy n="48" d="100"/>
        </p:scale>
        <p:origin x="8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Айналыс мерзімі - 5 жыл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Әлеуметтік облигацияларды орналастырудан түскен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қаражат 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«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АҚ-на 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кейіннен ШОБ-ке кредит беру үшін жіберілді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Тарту сомасы - 1 млрд теңге, валюта - теңге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Жылдық 11,9% </a:t>
          </a:r>
          <a:r>
            <a:rPr lang="ru-RU" sz="2400" b="1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купондық мөлшерлеме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Мақсатты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топ – 20.04.2020 ж. № 224 ҚР ҮҚ 1-қосымшасына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сәйкес 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Пандемия жағдайында ЕДБ арқылы қызмет түрлерінің тізбесі бойынша қызметті жүзеге асыратын жұмыс орындарын сақтау және/немесе құру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мүмкіндігімен МШОК-ті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ru-RU" sz="2400" b="1" dirty="0" err="1">
              <a:latin typeface="Georgia" panose="02040502050405020303" pitchFamily="18" charset="0"/>
              <a:cs typeface="Times New Roman" panose="02020603050405020304" pitchFamily="18" charset="0"/>
            </a:rPr>
            <a:t>қаржыландыру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A968-F2D9-447E-AA7C-0F94A4A939A5}">
      <dsp:nvSpPr>
        <dsp:cNvPr id="0" name=""/>
        <dsp:cNvSpPr/>
      </dsp:nvSpPr>
      <dsp:spPr>
        <a:xfrm>
          <a:off x="0" y="12858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E4EB-717C-4035-A3F9-F07DB86945FC}">
      <dsp:nvSpPr>
        <dsp:cNvPr id="0" name=""/>
        <dsp:cNvSpPr/>
      </dsp:nvSpPr>
      <dsp:spPr>
        <a:xfrm>
          <a:off x="692851" y="0"/>
          <a:ext cx="12293280" cy="8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Тарту сомасы - 1 млрд теңге, валюта - теңге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733093" y="40242"/>
        <a:ext cx="12212796" cy="743875"/>
      </dsp:txXfrm>
    </dsp:sp>
    <dsp:sp modelId="{8D3CED4B-77C6-4CBE-9C41-0E7BA14A57A6}">
      <dsp:nvSpPr>
        <dsp:cNvPr id="0" name=""/>
        <dsp:cNvSpPr/>
      </dsp:nvSpPr>
      <dsp:spPr>
        <a:xfrm>
          <a:off x="0" y="1710087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DF45-FC64-4053-9DE1-7FCC09FD36AF}">
      <dsp:nvSpPr>
        <dsp:cNvPr id="0" name=""/>
        <dsp:cNvSpPr/>
      </dsp:nvSpPr>
      <dsp:spPr>
        <a:xfrm>
          <a:off x="773430" y="1337933"/>
          <a:ext cx="12309874" cy="102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Айналыс мерзімі - 5 жыл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23321" y="1387824"/>
        <a:ext cx="12210092" cy="922238"/>
      </dsp:txXfrm>
    </dsp:sp>
    <dsp:sp modelId="{32CA7F3B-4EB2-4F50-B710-881D14B5DCCE}">
      <dsp:nvSpPr>
        <dsp:cNvPr id="0" name=""/>
        <dsp:cNvSpPr/>
      </dsp:nvSpPr>
      <dsp:spPr>
        <a:xfrm>
          <a:off x="0" y="3317120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3461-0E39-4476-AB4E-B2083F9BAF3F}">
      <dsp:nvSpPr>
        <dsp:cNvPr id="0" name=""/>
        <dsp:cNvSpPr/>
      </dsp:nvSpPr>
      <dsp:spPr>
        <a:xfrm>
          <a:off x="775996" y="2979900"/>
          <a:ext cx="12274734" cy="104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Жылдық 11,9%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купондық мөлшерлеме</a:t>
          </a:r>
          <a:endParaRPr lang="ru-RU" sz="24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827134" y="3031038"/>
        <a:ext cx="12172458" cy="945285"/>
      </dsp:txXfrm>
    </dsp:sp>
    <dsp:sp modelId="{F6E7632A-02CD-4B4F-A900-1C91EB521A90}">
      <dsp:nvSpPr>
        <dsp:cNvPr id="0" name=""/>
        <dsp:cNvSpPr/>
      </dsp:nvSpPr>
      <dsp:spPr>
        <a:xfrm>
          <a:off x="0" y="5256684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806E-F6A1-4BBC-A7D8-1849C146F498}">
      <dsp:nvSpPr>
        <dsp:cNvPr id="0" name=""/>
        <dsp:cNvSpPr/>
      </dsp:nvSpPr>
      <dsp:spPr>
        <a:xfrm>
          <a:off x="835651" y="4690730"/>
          <a:ext cx="12276100" cy="11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Әлеуметтік облигацияларды орналастырудан түскен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қаражат 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«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</a:t>
          </a:r>
          <a:r>
            <a:rPr lang="ru-RU" sz="2400" b="1" kern="1200" dirty="0" err="1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АҚ-на 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кейіннен ШОБ-ке кредит беру үшін жіберілді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93007" y="4748086"/>
        <a:ext cx="12161388" cy="1060222"/>
      </dsp:txXfrm>
    </dsp:sp>
    <dsp:sp modelId="{F81DF18A-1189-4046-9A3A-D5E59941BEEB}">
      <dsp:nvSpPr>
        <dsp:cNvPr id="0" name=""/>
        <dsp:cNvSpPr/>
      </dsp:nvSpPr>
      <dsp:spPr>
        <a:xfrm>
          <a:off x="0" y="731576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26043-C7F7-4829-91C3-E9495E3EB7F3}">
      <dsp:nvSpPr>
        <dsp:cNvPr id="0" name=""/>
        <dsp:cNvSpPr/>
      </dsp:nvSpPr>
      <dsp:spPr>
        <a:xfrm>
          <a:off x="769107" y="6607280"/>
          <a:ext cx="12495923" cy="145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Мақсатты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топ – 20.04.2020 ж. № 224 ҚР ҮҚ 1-қосымшасына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сәйкес 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Пандемия жағдайында ЕДБ арқылы қызмет түрлерінің тізбесі бойынша қызметті жүзеге асыратын жұмыс орындарын сақтау және/немесе құру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мүмкіндігімен МШОК-ті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 err="1">
              <a:latin typeface="Georgia" panose="02040502050405020303" pitchFamily="18" charset="0"/>
              <a:cs typeface="Times New Roman" panose="02020603050405020304" pitchFamily="18" charset="0"/>
            </a:rPr>
            <a:t>қаржыландыру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40321" y="6678494"/>
        <a:ext cx="12353495" cy="131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  of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  Proceeds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 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 Entrepreneurship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 Development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 Fund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 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395" dirty="0"/>
              <a:t> 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205925" y="7156115"/>
            <a:ext cx="55492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«Даму»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кәсіпкерлікті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дамыту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қоры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» АҚ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облигацияларды дебюттік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шығару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 2023 ж. </a:t>
            </a:r>
            <a:r>
              <a:rPr lang="ru-RU" sz="32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есебі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Мазмұны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8194" y="413225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10">
                <a:solidFill>
                  <a:srgbClr val="000002"/>
                </a:solidFill>
                <a:latin typeface="Georgia"/>
                <a:cs typeface="Georgia"/>
              </a:rPr>
              <a:t>Әлеуметтік облигацияларды дебюттік </a:t>
            </a:r>
            <a:r>
              <a:rPr lang="kk-KZ" sz="1700" spc="-10" dirty="0">
                <a:solidFill>
                  <a:srgbClr val="000002"/>
                </a:solidFill>
                <a:latin typeface="Georgia"/>
                <a:cs typeface="Georgia"/>
              </a:rPr>
              <a:t>шығару.................................................................................................2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…....................................................................................................................3-4 </a:t>
            </a:r>
          </a:p>
          <a:p>
            <a:pPr marL="12700" marR="5080">
              <a:lnSpc>
                <a:spcPct val="160000"/>
              </a:lnSpc>
            </a:pPr>
            <a:r>
              <a:rPr sz="1700" spc="5">
                <a:solidFill>
                  <a:srgbClr val="000002"/>
                </a:solidFill>
                <a:latin typeface="Georgia"/>
                <a:cs typeface="Georgia"/>
              </a:rPr>
              <a:t>Әлеуметтік 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облигациялар шығару жолымен тартылған </a:t>
            </a:r>
            <a:r>
              <a:rPr sz="1700" spc="5">
                <a:solidFill>
                  <a:srgbClr val="000002"/>
                </a:solidFill>
                <a:latin typeface="Georgia"/>
                <a:cs typeface="Georgia"/>
              </a:rPr>
              <a:t>қаражатты орналастыру</a:t>
            </a:r>
            <a:r>
              <a:rPr lang="kk-KZ" sz="1700" spc="5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sz="16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Әлеуметтік-экономичкалық әсері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…………………</a:t>
            </a: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…….......................…………………………….…..............…............….6 </a:t>
            </a:r>
          </a:p>
          <a:p>
            <a:pPr marL="12700" marR="5080">
              <a:lnSpc>
                <a:spcPct val="160000"/>
              </a:lnSpc>
            </a:pPr>
            <a:r>
              <a:rPr lang="ru-RU" sz="1700" spc="-10" dirty="0" err="1">
                <a:solidFill>
                  <a:srgbClr val="000002"/>
                </a:solidFill>
                <a:latin typeface="Georgia"/>
                <a:cs typeface="Georgia"/>
              </a:rPr>
              <a:t>Байланыстар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r>
              <a:rPr lang="kk-KZ" sz="1700" spc="254" dirty="0">
                <a:solidFill>
                  <a:srgbClr val="000002"/>
                </a:solidFill>
                <a:latin typeface="Georgia"/>
                <a:cs typeface="Georgia"/>
              </a:rPr>
              <a:t>……………........……………………………………………….</a:t>
            </a:r>
            <a:r>
              <a:rPr lang="kk-KZ"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lang="kk-KZ" sz="1700" spc="260" dirty="0">
                <a:solidFill>
                  <a:srgbClr val="000002"/>
                </a:solidFill>
                <a:latin typeface="Georgia"/>
                <a:cs typeface="Georgia"/>
              </a:rPr>
              <a:t>………….</a:t>
            </a:r>
            <a:r>
              <a:rPr lang="kk-KZ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1674176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 err="1">
                <a:solidFill>
                  <a:srgbClr val="000002"/>
                </a:solidFill>
              </a:rPr>
              <a:t>Әлеуметтік облигацияларды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дебюттік</a:t>
            </a:r>
            <a:r>
              <a:rPr lang="ru-RU" sz="3900" kern="0" spc="100" dirty="0">
                <a:solidFill>
                  <a:srgbClr val="000002"/>
                </a:solidFill>
              </a:rPr>
              <a:t> </a:t>
            </a:r>
            <a:r>
              <a:rPr lang="ru-RU" sz="3900" kern="0" spc="100" dirty="0" err="1">
                <a:solidFill>
                  <a:srgbClr val="000002"/>
                </a:solidFill>
              </a:rPr>
              <a:t>шығару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2021 жылғы 15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қыркүйекте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Даму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КДҚ”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АҚ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Қазақстан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Биржасы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АҚ (KASE)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сауда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-саттық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жүйесінде әлеуметтік облигацияларды сәтті орналастыру арқылы қаражат тартуды жүзеге асырды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«Қазақстан Халық Банкі» АҚ еншілес ұйымы - «Halyk Finance» АҚ Қордың «жасыл» облигацияларын шығару және орналастыру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лид-менеджері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болды.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шығару шеңберінде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Даму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кәсіпкерлікті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дамыту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қоры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АҚ-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ның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әлеуметтік облигациялар саласындағы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саясатын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(Social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бекітті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туралы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231563880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Әлеуметтік облигациялар туралы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Пилоттық жоба «Halyk Finance» АҚ қолдауымен жүзеге асырылды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Тәуелсіз қорытындыны (Second Party Opinion) «Эксперт РА» АҚ рейтингтік агенттігі ұсынды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Қордың облигациялары әлеуметтік қағидаттарға сәйкес келетін алғашқы бағалы қағаздар болды.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Экономикаға осындай инвестициялар елдің әлеуметтік-экономикалық дамуын жеделдетуге, экономиканы әртараптандыруды ынталандыруға, жаңа жұмыс орындарын құруға және шағын және орта бизнеске қолдау көрсетуге мүмкіндік береді.</a:t>
            </a:r>
            <a:endParaRPr 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Әлеуметтік облигациялар шығару жолымен тартылған қаражатты орналастыру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 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10" dirty="0">
                <a:solidFill>
                  <a:srgbClr val="B0D472"/>
                </a:solidFill>
                <a:latin typeface="Georgia"/>
                <a:cs typeface="Georgia"/>
              </a:rPr>
              <a:t>Даму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491016" y="4918072"/>
            <a:ext cx="59293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«Bank RBK»</a:t>
            </a: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 </a:t>
            </a: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АҚ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Микро, шағын және орта кәсіпкерлер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 err="1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Әлеуметтік-экономикалық әсері</a:t>
            </a:r>
            <a:endParaRPr lang="ru-RU" sz="2800" b="1" spc="150" dirty="0">
              <a:latin typeface="Georgia" panose="02040502050405020303" pitchFamily="18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94,9 млн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салықтарды бюджетке аудару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97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бірлік</a:t>
            </a:r>
            <a:endParaRPr lang="ru-RU" altLang="ru-RU" sz="1600" dirty="0">
              <a:solidFill>
                <a:schemeClr val="accent6">
                  <a:lumMod val="60000"/>
                  <a:lumOff val="4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Құрылған</a:t>
            </a:r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0" dirty="0" err="1">
                <a:latin typeface="Georgia" panose="02040502050405020303" pitchFamily="18" charset="0"/>
                <a:cs typeface="Times New Roman" panose="02020603050405020304" pitchFamily="18" charset="0"/>
              </a:rPr>
              <a:t>жұмыс</a:t>
            </a:r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 орындары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ӘЛЕУМЕТТІК-ЭКОНОМИКАЛЫҚ ӘСЕРІБОЙЫНША КӨРСЕТКІШТЕР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2023 ж.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млрд. теңге, 5 жыл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қолдау тапқан жобалар саны - 7,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кредиттің орташа сомасы - 144,0 млн. теңге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2 184,0 млн.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өнім шығару (түсім)</a:t>
            </a:r>
          </a:p>
        </p:txBody>
      </p:sp>
    </p:spTree>
    <p:extLst>
      <p:ext uri="{BB962C8B-B14F-4D97-AF65-F5344CB8AC3E}">
        <p14:creationId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"Даму" кәсіпкерлікті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дамыту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lang="ru-RU" sz="1600" spc="30" dirty="0" err="1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қоры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"АҚ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Қазақстан, Алматы қаласы, Гоголь көшесі,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8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18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КӘСІПКЕРЛІКТІ ДАМЫТУ ҚОРЫ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Props1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Words>444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Courier New</vt:lpstr>
      <vt:lpstr>Georgia</vt:lpstr>
      <vt:lpstr>Lucida Sans Unicode</vt:lpstr>
      <vt:lpstr>Trebuchet MS</vt:lpstr>
      <vt:lpstr>Office Theme</vt:lpstr>
      <vt:lpstr>Green Bonds</vt:lpstr>
      <vt:lpstr>Мазмұны</vt:lpstr>
      <vt:lpstr>Презентация PowerPoint</vt:lpstr>
      <vt:lpstr>Презентация PowerPoint</vt:lpstr>
      <vt:lpstr>Презентация PowerPoint</vt:lpstr>
      <vt:lpstr>Әлеуметтік облигациялар шығару жолымен тартылған қаражатты орналастыру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Жанар Кесикбаева</cp:lastModifiedBy>
  <cp:revision>38</cp:revision>
  <cp:lastPrinted>2022-11-01T04:42:44Z</cp:lastPrinted>
  <dcterms:created xsi:type="dcterms:W3CDTF">2022-10-31T04:34:38Z</dcterms:created>
  <dcterms:modified xsi:type="dcterms:W3CDTF">2024-07-04T05:39:12Z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